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56" r:id="rId2"/>
    <p:sldId id="417" r:id="rId3"/>
    <p:sldId id="416" r:id="rId4"/>
    <p:sldId id="402" r:id="rId5"/>
    <p:sldId id="332" r:id="rId6"/>
    <p:sldId id="404" r:id="rId7"/>
    <p:sldId id="406" r:id="rId8"/>
    <p:sldId id="407" r:id="rId9"/>
    <p:sldId id="414" r:id="rId10"/>
    <p:sldId id="408" r:id="rId11"/>
    <p:sldId id="410" r:id="rId12"/>
    <p:sldId id="411" r:id="rId13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88" autoAdjust="0"/>
    <p:restoredTop sz="82861" autoAdjust="0"/>
  </p:normalViewPr>
  <p:slideViewPr>
    <p:cSldViewPr>
      <p:cViewPr varScale="1">
        <p:scale>
          <a:sx n="69" d="100"/>
          <a:sy n="69" d="100"/>
        </p:scale>
        <p:origin x="1368" y="60"/>
      </p:cViewPr>
      <p:guideLst>
        <p:guide orient="horz" pos="1152"/>
        <p:guide pos="2160"/>
      </p:guideLst>
    </p:cSldViewPr>
  </p:slideViewPr>
  <p:outlineViewPr>
    <p:cViewPr>
      <p:scale>
        <a:sx n="33" d="100"/>
        <a:sy n="33" d="100"/>
      </p:scale>
      <p:origin x="0" y="254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24"/>
    </p:cViewPr>
  </p:sorterViewPr>
  <p:notesViewPr>
    <p:cSldViewPr>
      <p:cViewPr varScale="1">
        <p:scale>
          <a:sx n="82" d="100"/>
          <a:sy n="82" d="100"/>
        </p:scale>
        <p:origin x="-3132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MYPF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Chapter 9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831016F-7D67-4F8B-994C-DD43028B5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MYPF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Chapter 9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E5DAF5B-3F77-4E12-9D6E-2B78634CE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MYPF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7FE1B-F1F3-418C-B372-D3F1C128DBF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MYPF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DAF5B-3F77-4E12-9D6E-2B78634CEEB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MYPF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DAF5B-3F77-4E12-9D6E-2B78634CEEB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67000" y="3657600"/>
            <a:ext cx="5867400" cy="2514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9E9FF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486400" y="685800"/>
            <a:ext cx="36576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914401" y="1631950"/>
            <a:ext cx="8226425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0" y="1524000"/>
            <a:ext cx="4191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0008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47800" y="0"/>
            <a:ext cx="1219200" cy="2819400"/>
          </a:xfrm>
          <a:prstGeom prst="rect">
            <a:avLst/>
          </a:prstGeom>
          <a:gradFill rotWithShape="1">
            <a:gsLst>
              <a:gs pos="0">
                <a:srgbClr val="75C7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685800"/>
            <a:ext cx="36576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82880" anchor="ctr"/>
          <a:lstStyle/>
          <a:p>
            <a:pPr>
              <a:defRPr/>
            </a:pPr>
            <a:r>
              <a:rPr lang="en-US" sz="2400" dirty="0"/>
              <a:t>Chapter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8610600" y="381000"/>
            <a:ext cx="0" cy="4191000"/>
          </a:xfrm>
          <a:prstGeom prst="line">
            <a:avLst/>
          </a:prstGeom>
          <a:noFill/>
          <a:ln w="38100">
            <a:solidFill>
              <a:srgbClr val="EA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67000" y="1600200"/>
            <a:ext cx="5943600" cy="2057400"/>
          </a:xfrm>
          <a:prstGeom prst="rect">
            <a:avLst/>
          </a:prstGeom>
          <a:solidFill>
            <a:srgbClr val="EA00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19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12925" y="3886200"/>
            <a:ext cx="6797675" cy="2286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2667000" y="1600200"/>
            <a:ext cx="5943600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381750"/>
            <a:ext cx="1066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12AAFF8-0C10-478E-A0DD-3379C33CFF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8001000" y="6019800"/>
            <a:ext cx="1219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Chapter 9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381750"/>
            <a:ext cx="1066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F440B5F-EA69-4DF2-9FEA-6C61FBBCBA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8001000" y="6019800"/>
            <a:ext cx="1219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Chapter 9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1" y="1828801"/>
            <a:ext cx="3924300" cy="42973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2501" y="1828801"/>
            <a:ext cx="3924300" cy="4297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381750"/>
            <a:ext cx="1066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919257F-2EF9-494D-B3A7-B073222C5A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8001000" y="6019800"/>
            <a:ext cx="1219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Chapter 9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828801"/>
            <a:ext cx="39243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1" y="1828801"/>
            <a:ext cx="39243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381750"/>
            <a:ext cx="1066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C5C9FCA-4A50-4DB6-846E-3C415B3DEC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8001000" y="6019800"/>
            <a:ext cx="1219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Chapter 9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381750"/>
            <a:ext cx="1066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98182C7A-0A6B-441C-9EA8-F656C71B3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8001000" y="6019800"/>
            <a:ext cx="1219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Chapter 9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381750"/>
            <a:ext cx="1066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1ADEAAD7-9B04-428D-ADDA-17B7B3BD9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8001000" y="6019800"/>
            <a:ext cx="1219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Chapter 9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val 2"/>
          <p:cNvSpPr>
            <a:spLocks noChangeAspect="1" noChangeArrowheads="1"/>
          </p:cNvSpPr>
          <p:nvPr/>
        </p:nvSpPr>
        <p:spPr bwMode="auto">
          <a:xfrm>
            <a:off x="304800" y="0"/>
            <a:ext cx="3352800" cy="3352800"/>
          </a:xfrm>
          <a:prstGeom prst="ellipse">
            <a:avLst/>
          </a:prstGeom>
          <a:gradFill rotWithShape="1">
            <a:gsLst>
              <a:gs pos="0">
                <a:srgbClr val="CDEBFF"/>
              </a:gs>
              <a:gs pos="100000">
                <a:srgbClr val="CDEBFF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6781800" y="228600"/>
            <a:ext cx="2362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7DB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3659188"/>
            <a:ext cx="685800" cy="27416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75C7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8763000" y="1"/>
            <a:ext cx="0" cy="274161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0"/>
            <a:ext cx="457200" cy="1600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7315200" y="685800"/>
            <a:ext cx="18288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>
            <a:off x="457200" y="3810001"/>
            <a:ext cx="0" cy="2741613"/>
          </a:xfrm>
          <a:prstGeom prst="lin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1"/>
            <a:ext cx="80010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7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Mr504P0GPM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safe=active&amp;sca_esv=4f7b8728d565568a&amp;rlz=1C1GCEB_enUS894US895&amp;q=Check+Fees&amp;sa=X&amp;ved=2ahUKEwimwL2qxsaMAxVw6ckDHWULOE4QxccNegUIjAEQAQ&amp;mstk=AUtExfBiUd0Ezg8NHAnOshz0P5zHEoxpSp1SrdY68O-potVcLnyihCPOYc3aMuATWS4ndNxaznnz-mfBo3zNEkhHBGRyyZxAYo7ovn-P2Nk02Po6SKmXFNbWI8pHYTloQkqW-nA&amp;csui=3" TargetMode="External"/><Relationship Id="rId3" Type="http://schemas.openxmlformats.org/officeDocument/2006/relationships/hyperlink" Target="https://www.google.com/search?safe=active&amp;sca_esv=4f7b8728d565568a&amp;rlz=1C1GCEB_enUS894US895&amp;q=Overdraft+Fee&amp;sa=X&amp;ved=2ahUKEwimwL2qxsaMAxVw6ckDHWULOE4QxccNegQIHRAB&amp;mstk=AUtExfBiUd0Ezg8NHAnOshz0P5zHEoxpSp1SrdY68O-potVcLnyihCPOYc3aMuATWS4ndNxaznnz-mfBo3zNEkhHBGRyyZxAYo7ovn-P2Nk02Po6SKmXFNbWI8pHYTloQkqW-nA&amp;csui=3" TargetMode="External"/><Relationship Id="rId7" Type="http://schemas.openxmlformats.org/officeDocument/2006/relationships/hyperlink" Target="https://www.google.com/search?safe=active&amp;sca_esv=4f7b8728d565568a&amp;rlz=1C1GCEB_enUS894US895&amp;q=Foreign+Transaction+Fee&amp;sa=X&amp;ved=2ahUKEwimwL2qxsaMAxVw6ckDHWULOE4QxccNegUIiAEQAQ&amp;mstk=AUtExfBiUd0Ezg8NHAnOshz0P5zHEoxpSp1SrdY68O-potVcLnyihCPOYc3aMuATWS4ndNxaznnz-mfBo3zNEkhHBGRyyZxAYo7ovn-P2Nk02Po6SKmXFNbWI8pHYTloQkqW-nA&amp;csui=3" TargetMode="External"/><Relationship Id="rId12" Type="http://schemas.openxmlformats.org/officeDocument/2006/relationships/hyperlink" Target="https://www.google.com/search?safe=active&amp;sca_esv=4f7b8728d565568a&amp;rlz=1C1GCEB_enUS894US895&amp;q=Early+Account+Closing+Fee&amp;sa=X&amp;ved=2ahUKEwimwL2qxsaMAxVw6ckDHWULOE4QxccNegQIbhAB&amp;mstk=AUtExfBiUd0Ezg8NHAnOshz0P5zHEoxpSp1SrdY68O-potVcLnyihCPOYc3aMuATWS4ndNxaznnz-mfBo3zNEkhHBGRyyZxAYo7ovn-P2Nk02Po6SKmXFNbWI8pHYTloQkqW-nA&amp;csui=3" TargetMode="External"/><Relationship Id="rId2" Type="http://schemas.openxmlformats.org/officeDocument/2006/relationships/hyperlink" Target="https://www.google.com/search?safe=active&amp;sca_esv=4f7b8728d565568a&amp;rlz=1C1GCEB_enUS894US895&amp;q=Monthly+Maintenance%2FService+Fee&amp;sa=X&amp;ved=2ahUKEwimwL2qxsaMAxVw6ckDHWULOE4QxccNegQIGxAB&amp;mstk=AUtExfBiUd0Ezg8NHAnOshz0P5zHEoxpSp1SrdY68O-potVcLnyihCPOYc3aMuATWS4ndNxaznnz-mfBo3zNEkhHBGRyyZxAYo7ovn-P2Nk02Po6SKmXFNbWI8pHYTloQkqW-nA&amp;csui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safe=active&amp;sca_esv=4f7b8728d565568a&amp;rlz=1C1GCEB_enUS894US895&amp;q=Wire+Transfer+Fee&amp;sa=X&amp;ved=2ahUKEwimwL2qxsaMAxVw6ckDHWULOE4QxccNegUIkQEQAQ&amp;mstk=AUtExfBiUd0Ezg8NHAnOshz0P5zHEoxpSp1SrdY68O-potVcLnyihCPOYc3aMuATWS4ndNxaznnz-mfBo3zNEkhHBGRyyZxAYo7ovn-P2Nk02Po6SKmXFNbWI8pHYTloQkqW-nA&amp;csui=3" TargetMode="External"/><Relationship Id="rId11" Type="http://schemas.openxmlformats.org/officeDocument/2006/relationships/hyperlink" Target="https://www.google.com/search?safe=active&amp;sca_esv=4f7b8728d565568a&amp;rlz=1C1GCEB_enUS894US895&amp;q=Inactivity+Fee&amp;sa=X&amp;ved=2ahUKEwimwL2qxsaMAxVw6ckDHWULOE4QxccNegQIchAB&amp;mstk=AUtExfBiUd0Ezg8NHAnOshz0P5zHEoxpSp1SrdY68O-potVcLnyihCPOYc3aMuATWS4ndNxaznnz-mfBo3zNEkhHBGRyyZxAYo7ovn-P2Nk02Po6SKmXFNbWI8pHYTloQkqW-nA&amp;csui=3" TargetMode="External"/><Relationship Id="rId5" Type="http://schemas.openxmlformats.org/officeDocument/2006/relationships/hyperlink" Target="https://www.google.com/search?safe=active&amp;sca_esv=4f7b8728d565568a&amp;rlz=1C1GCEB_enUS894US895&amp;q=Insufficient+Funds+%28NSF%29+Fee&amp;sa=X&amp;ved=2ahUKEwimwL2qxsaMAxVw6ckDHWULOE4QxccNegUIiwEQAQ&amp;mstk=AUtExfBiUd0Ezg8NHAnOshz0P5zHEoxpSp1SrdY68O-potVcLnyihCPOYc3aMuATWS4ndNxaznnz-mfBo3zNEkhHBGRyyZxAYo7ovn-P2Nk02Po6SKmXFNbWI8pHYTloQkqW-nA&amp;csui=3" TargetMode="External"/><Relationship Id="rId10" Type="http://schemas.openxmlformats.org/officeDocument/2006/relationships/hyperlink" Target="https://www.google.com/search?safe=active&amp;sca_esv=4f7b8728d565568a&amp;rlz=1C1GCEB_enUS894US895&amp;q=returned+checks&amp;sa=X&amp;ved=2ahUKEwimwL2qxsaMAxVw6ckDHWULOE4QxccNegUIkwEQAg&amp;mstk=AUtExfBiUd0Ezg8NHAnOshz0P5zHEoxpSp1SrdY68O-potVcLnyihCPOYc3aMuATWS4ndNxaznnz-mfBo3zNEkhHBGRyyZxAYo7ovn-P2Nk02Po6SKmXFNbWI8pHYTloQkqW-nA&amp;csui=3" TargetMode="External"/><Relationship Id="rId4" Type="http://schemas.openxmlformats.org/officeDocument/2006/relationships/hyperlink" Target="https://www.google.com/search?safe=active&amp;sca_esv=4f7b8728d565568a&amp;rlz=1C1GCEB_enUS894US895&amp;q=Out-of-Network+ATM+Fee&amp;sa=X&amp;ved=2ahUKEwimwL2qxsaMAxVw6ckDHWULOE4QxccNegQIHBAB&amp;mstk=AUtExfBiUd0Ezg8NHAnOshz0P5zHEoxpSp1SrdY68O-potVcLnyihCPOYc3aMuATWS4ndNxaznnz-mfBo3zNEkhHBGRyyZxAYo7ovn-P2Nk02Po6SKmXFNbWI8pHYTloQkqW-nA&amp;csui=3" TargetMode="External"/><Relationship Id="rId9" Type="http://schemas.openxmlformats.org/officeDocument/2006/relationships/hyperlink" Target="https://www.google.com/search?safe=active&amp;sca_esv=4f7b8728d565568a&amp;rlz=1C1GCEB_enUS894US895&amp;q=check+printing+fees&amp;sa=X&amp;ved=2ahUKEwimwL2qxsaMAxVw6ckDHWULOE4QxccNegUIkwEQAQ&amp;mstk=AUtExfBiUd0Ezg8NHAnOshz0P5zHEoxpSp1SrdY68O-potVcLnyihCPOYc3aMuATWS4ndNxaznnz-mfBo3zNEkhHBGRyyZxAYo7ovn-P2Nk02Po6SKmXFNbWI8pHYTloQkqW-nA&amp;csui=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s/savingsaccount.a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hyperlink" Target="https://www.investopedia.com/terms/l/lifeinsurance.asp" TargetMode="External"/><Relationship Id="rId4" Type="http://schemas.openxmlformats.org/officeDocument/2006/relationships/hyperlink" Target="https://www.investopedia.com/terms/c/collectible.asp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Budget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1647826" y="0"/>
            <a:ext cx="8002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dirty="0">
                <a:latin typeface="Times New Roman" pitchFamily="18" charset="0"/>
              </a:rPr>
              <a:t>9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E52BA-ACFD-4D20-B425-158FEF302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756" y="1249362"/>
            <a:ext cx="8001000" cy="4602163"/>
          </a:xfrm>
        </p:spPr>
        <p:txBody>
          <a:bodyPr/>
          <a:lstStyle/>
          <a:p>
            <a:r>
              <a:rPr lang="en-US" dirty="0"/>
              <a:t>True or False, the more you own, </a:t>
            </a:r>
            <a:br>
              <a:rPr lang="en-US" dirty="0"/>
            </a:br>
            <a:r>
              <a:rPr lang="en-US" dirty="0"/>
              <a:t>the more wealthy you are?</a:t>
            </a:r>
          </a:p>
          <a:p>
            <a:r>
              <a:rPr lang="en-US" dirty="0"/>
              <a:t>Many people think that being wealthy means </a:t>
            </a:r>
            <a:br>
              <a:rPr lang="en-US" dirty="0"/>
            </a:br>
            <a:r>
              <a:rPr lang="en-US" dirty="0"/>
              <a:t>you own “a lot of stuff”. 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369C3B-4408-44BC-A314-C11E34FE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Assets?</a:t>
            </a:r>
          </a:p>
        </p:txBody>
      </p:sp>
      <p:pic>
        <p:nvPicPr>
          <p:cNvPr id="6" name="Online Media 5" title="What is wealth?">
            <a:hlinkClick r:id="" action="ppaction://media"/>
            <a:extLst>
              <a:ext uri="{FF2B5EF4-FFF2-40B4-BE49-F238E27FC236}">
                <a16:creationId xmlns:a16="http://schemas.microsoft.com/office/drawing/2014/main" id="{1B9FBA29-47A4-4330-BC61-432C519234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8411" y="2990589"/>
            <a:ext cx="663786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220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B8107-A76F-45DA-AEC2-DEDF94148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4724400" cy="4602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Answer the following in your notes: 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 friends and you notice a person who always has brand new clothes, fancy cars, shoes, and electronics.  What would you need to know in order to tell if this person is wealthy? </a:t>
            </a:r>
          </a:p>
          <a:p>
            <a:endParaRPr lang="en-US" dirty="0"/>
          </a:p>
        </p:txBody>
      </p:sp>
      <p:pic>
        <p:nvPicPr>
          <p:cNvPr id="4" name="Picture 4" descr="Rich Vs Wealthy: Here's Why It's Better To Be Wealthy | Rich vs wealthy,  Money management, Personal finance">
            <a:extLst>
              <a:ext uri="{FF2B5EF4-FFF2-40B4-BE49-F238E27FC236}">
                <a16:creationId xmlns:a16="http://schemas.microsoft.com/office/drawing/2014/main" id="{3FE361CC-CDC5-45E1-9534-5C82547EE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65" y="2088"/>
            <a:ext cx="3481635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19130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85B1-D0F8-4B49-9402-69EAD9BC0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D3C4B-E982-4DD4-BB32-E26D5EA40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Classroom Assignment and complete the Ed puzzle 50/30/20 Budget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 the following in your note Packet:</a:t>
            </a:r>
          </a:p>
          <a:p>
            <a:r>
              <a:rPr lang="en-US" dirty="0"/>
              <a:t>Budget definition:</a:t>
            </a:r>
          </a:p>
          <a:p>
            <a:r>
              <a:rPr lang="en-US" dirty="0"/>
              <a:t>50/30/20 Plan for Budgeting</a:t>
            </a:r>
          </a:p>
          <a:p>
            <a:r>
              <a:rPr lang="en-US" dirty="0"/>
              <a:t>Examples of Needs</a:t>
            </a:r>
          </a:p>
          <a:p>
            <a:r>
              <a:rPr lang="en-US" dirty="0"/>
              <a:t>Examples of Wants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1151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E2EE-F25E-2D57-2B41-1EFD9779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Bank Fees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0713986-5579-307C-FAE6-79FB68F63B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76176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hlinkClick r:id="rId2"/>
              </a:rPr>
              <a:t>Monthly Maintenance/Service Fee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A fee charged for maintaining your account, often waived if you meet certain requirements like maintaining a minimum balance or setting up direct deposits.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hlinkClick r:id="rId3"/>
              </a:rPr>
              <a:t>Overdraft Fee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A fee charged when you spend more money than you have in your account.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hlinkClick r:id="rId4"/>
              </a:rPr>
              <a:t>Out-of-Network ATM Fee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A fee charged when you use an ATM that isn't part of your bank's network.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hlinkClick r:id="rId5"/>
              </a:rPr>
              <a:t>Insufficient Funds (NSF) Fee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A fee charged when you don't have enough money in your account to cover a payment.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hlinkClick r:id="rId6"/>
              </a:rPr>
              <a:t>Wire Transfer Fee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A fee charged for sending money electronically to another bank.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hlinkClick r:id="rId7"/>
              </a:rPr>
              <a:t>Foreign Transaction Fee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A fee charged when you use your debit or credit card for transactions outside of your home country.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hlinkClick r:id="rId8"/>
              </a:rPr>
              <a:t>Check Fees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Fees associated with using checks, such as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hlinkClick r:id="rId9"/>
              </a:rPr>
              <a:t>check printing fees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or fees for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hlinkClick r:id="rId10"/>
              </a:rPr>
              <a:t>returned checks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hlinkClick r:id="rId11"/>
              </a:rPr>
              <a:t>Inactivity Fee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A fee charged for not using your account for a certain period of time.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hlinkClick r:id="rId12"/>
              </a:rPr>
              <a:t>Early Account Closing Fee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17298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DBAF-9A7E-F74E-09B2-17B4B37C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BA664-604F-C279-FC6F-797A9D23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09" y="1524000"/>
            <a:ext cx="8001000" cy="46021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Overdraft Fees:   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overdraft fee is a charge from your bank when you spend or withdraw more money than you have available in your account, and the bank allows the transaction to go through anyway</a:t>
            </a:r>
          </a:p>
          <a:p>
            <a:r>
              <a:rPr lang="en-US" dirty="0">
                <a:solidFill>
                  <a:srgbClr val="001D35"/>
                </a:solidFill>
                <a:latin typeface="Google Sans"/>
              </a:rPr>
              <a:t>Complete the Overdraft Fees Assignment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22371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6CDDE-0F7A-4C02-ACA6-48DDB9D5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/>
              <a:t>How to Prevent /Avoid Overdraft Fees?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572580-9732-4412-9F6D-3E3CE3208D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972935"/>
              </p:ext>
            </p:extLst>
          </p:nvPr>
        </p:nvGraphicFramePr>
        <p:xfrm>
          <a:off x="664335" y="909320"/>
          <a:ext cx="8229599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362">
                  <a:extLst>
                    <a:ext uri="{9D8B030D-6E8A-4147-A177-3AD203B41FA5}">
                      <a16:colId xmlns:a16="http://schemas.microsoft.com/office/drawing/2014/main" val="1399330374"/>
                    </a:ext>
                  </a:extLst>
                </a:gridCol>
                <a:gridCol w="6407237">
                  <a:extLst>
                    <a:ext uri="{9D8B030D-6E8A-4147-A177-3AD203B41FA5}">
                      <a16:colId xmlns:a16="http://schemas.microsoft.com/office/drawing/2014/main" val="3624056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Way to Avoid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093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 of overdraft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Bank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provider cannot cover one-time debit card or ATM transactions – your card will be declined as no funds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can cover checks and recurring debit transactions (automatic bill pay)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68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Watch your account balances regularly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-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your accounts weekly, daily, or before every transaction you make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-Balances can be checked online, via mobile app, by a phone call or by visiting an ATM or branch.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14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up alerts for low balances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-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 notified when an account goes below a certain threshold that you set.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Example:  Set to get when account balance is below $75.00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139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 to another account Overdraft Protection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Bank may offer an overdraft protection transfer service. Linking your checking to another account, such as a savings or credit account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Linked to Saving automatic withdrawal from that account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Linked to A Credit Account – you have to pay it back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Usually a fee, but less than the standard $35.00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266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5308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Overdraft Protection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If you withdrawn money from your account for more than what is in your account = Overdraft or NSF: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Ex:  You use your Debit card for $5.00 and only $1.00 in account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Bank charges $30 - $35 </a:t>
            </a:r>
            <a:r>
              <a:rPr lang="en-US" u="sng" dirty="0"/>
              <a:t>overdraft fee </a:t>
            </a:r>
            <a:r>
              <a:rPr lang="en-US" dirty="0"/>
              <a:t>for every overdraft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Entered as NSF in your account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New law in 2010 prevented banks from charging fees when you sign up for </a:t>
            </a:r>
            <a:r>
              <a:rPr lang="en-US" dirty="0" err="1"/>
              <a:t>Opt</a:t>
            </a:r>
            <a:r>
              <a:rPr lang="en-US" dirty="0"/>
              <a:t> Out Overdraft Coverage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hlink"/>
                </a:solidFill>
              </a:rPr>
              <a:t>Overdraft Protection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Your transactions are covered even if you have insufficient funds because linked to an account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 A fee is normally charged for this service - $20 for the year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Check the bank for your options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43000"/>
            <a:ext cx="853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" y="1295400"/>
            <a:ext cx="853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3462-B815-4691-BE7D-3A8361EE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For Spending and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FAC2C-804A-49D1-A3C5-3762795F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Income:  </a:t>
            </a:r>
            <a:r>
              <a:rPr lang="en-US" dirty="0"/>
              <a:t>is money that an individual receives for work conducted or through investing capital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Income can come from</a:t>
            </a:r>
          </a:p>
          <a:p>
            <a:pPr lvl="1"/>
            <a:r>
              <a:rPr lang="en-US" dirty="0"/>
              <a:t>Wages or Salaries</a:t>
            </a:r>
          </a:p>
          <a:p>
            <a:pPr lvl="1"/>
            <a:r>
              <a:rPr lang="en-US" dirty="0"/>
              <a:t>Interest </a:t>
            </a:r>
          </a:p>
          <a:p>
            <a:pPr lvl="1"/>
            <a:r>
              <a:rPr lang="en-US" b="1" i="1" dirty="0"/>
              <a:t>Dividends</a:t>
            </a:r>
            <a:r>
              <a:rPr lang="en-US" dirty="0"/>
              <a:t> - money paid regularly (typically quarterly) by a company to its shareholders out of its profits</a:t>
            </a:r>
          </a:p>
          <a:p>
            <a:pPr lvl="1"/>
            <a:r>
              <a:rPr lang="en-US" b="1" i="1" dirty="0"/>
              <a:t>Capital gains </a:t>
            </a:r>
            <a:r>
              <a:rPr lang="en-US" dirty="0"/>
              <a:t>- a profit from the sale of property or an investment</a:t>
            </a:r>
          </a:p>
          <a:p>
            <a:pPr lvl="1"/>
            <a:r>
              <a:rPr lang="en-US" dirty="0"/>
              <a:t>Pension/Social Security payments received during a given tax year</a:t>
            </a:r>
          </a:p>
        </p:txBody>
      </p:sp>
      <p:sp>
        <p:nvSpPr>
          <p:cNvPr id="35" name="SMARTInkShape-149">
            <a:extLst>
              <a:ext uri="{FF2B5EF4-FFF2-40B4-BE49-F238E27FC236}">
                <a16:creationId xmlns:a16="http://schemas.microsoft.com/office/drawing/2014/main" id="{5ADE5042-DFEF-4319-B736-6CCA52784E5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5580" y="3261885"/>
            <a:ext cx="327661" cy="36489"/>
          </a:xfrm>
          <a:custGeom>
            <a:avLst/>
            <a:gdLst/>
            <a:ahLst/>
            <a:cxnLst/>
            <a:rect l="0" t="0" r="0" b="0"/>
            <a:pathLst>
              <a:path w="327661" h="36489">
                <a:moveTo>
                  <a:pt x="0" y="22335"/>
                </a:moveTo>
                <a:lnTo>
                  <a:pt x="0" y="22335"/>
                </a:lnTo>
                <a:lnTo>
                  <a:pt x="0" y="28896"/>
                </a:lnTo>
                <a:lnTo>
                  <a:pt x="847" y="29249"/>
                </a:lnTo>
                <a:lnTo>
                  <a:pt x="4045" y="29641"/>
                </a:lnTo>
                <a:lnTo>
                  <a:pt x="8289" y="32073"/>
                </a:lnTo>
                <a:lnTo>
                  <a:pt x="13867" y="36488"/>
                </a:lnTo>
                <a:lnTo>
                  <a:pt x="51029" y="26195"/>
                </a:lnTo>
                <a:lnTo>
                  <a:pt x="87861" y="18629"/>
                </a:lnTo>
                <a:lnTo>
                  <a:pt x="120335" y="10251"/>
                </a:lnTo>
                <a:lnTo>
                  <a:pt x="154345" y="5461"/>
                </a:lnTo>
                <a:lnTo>
                  <a:pt x="183456" y="1249"/>
                </a:lnTo>
                <a:lnTo>
                  <a:pt x="213531" y="0"/>
                </a:lnTo>
                <a:lnTo>
                  <a:pt x="243890" y="1888"/>
                </a:lnTo>
                <a:lnTo>
                  <a:pt x="280445" y="6066"/>
                </a:lnTo>
                <a:lnTo>
                  <a:pt x="315328" y="12991"/>
                </a:lnTo>
                <a:lnTo>
                  <a:pt x="327660" y="1471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930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3462-B815-4691-BE7D-3A8361EE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For Spending and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FAC2C-804A-49D1-A3C5-3762795F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10" y="1222066"/>
            <a:ext cx="8229600" cy="46021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Net Income:  </a:t>
            </a:r>
            <a:r>
              <a:rPr lang="en-US" b="1" dirty="0"/>
              <a:t>Total wage after taxes are withheld.  This money is used to pay for necessities, to save, or to spend on wants</a:t>
            </a:r>
          </a:p>
          <a:p>
            <a:r>
              <a:rPr lang="en-US" b="1" dirty="0">
                <a:solidFill>
                  <a:srgbClr val="FF0000"/>
                </a:solidFill>
              </a:rPr>
              <a:t>Disposable income</a:t>
            </a:r>
            <a:r>
              <a:rPr lang="en-US" dirty="0"/>
              <a:t> is the amount of money you have left over after you've paid all your federal, state </a:t>
            </a:r>
            <a:r>
              <a:rPr lang="en-US" b="1" dirty="0"/>
              <a:t>and</a:t>
            </a:r>
            <a:r>
              <a:rPr lang="en-US" dirty="0"/>
              <a:t> local taxes (net income) and is first used to pay for fixed and variable expenses – used on needs</a:t>
            </a:r>
          </a:p>
          <a:p>
            <a:pPr lvl="1"/>
            <a:r>
              <a:rPr lang="en-US" dirty="0"/>
              <a:t>Examples:  rent, utilities, cell phone, insurance, transportation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Discretionary income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is the money you have left over after you've paid your taxes and necessary expenses (needs) – spend on what you want</a:t>
            </a:r>
          </a:p>
          <a:p>
            <a:pPr lvl="1"/>
            <a:r>
              <a:rPr lang="en-US" dirty="0"/>
              <a:t>Eating out, subscriptions, movies, concerts etc.</a:t>
            </a:r>
          </a:p>
          <a:p>
            <a:r>
              <a:rPr lang="en-US" dirty="0"/>
              <a:t>Checking account, SHOULD BE USED TO CONTROL SPENDING &amp; SAVINGS.</a:t>
            </a:r>
          </a:p>
          <a:p>
            <a:endParaRPr lang="en-US" dirty="0"/>
          </a:p>
        </p:txBody>
      </p:sp>
      <p:sp>
        <p:nvSpPr>
          <p:cNvPr id="48" name="SMARTInkShape-164">
            <a:extLst>
              <a:ext uri="{FF2B5EF4-FFF2-40B4-BE49-F238E27FC236}">
                <a16:creationId xmlns:a16="http://schemas.microsoft.com/office/drawing/2014/main" id="{E534CD8B-092E-400F-91F2-C16D25F3086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27960" y="4328253"/>
            <a:ext cx="289561" cy="30389"/>
          </a:xfrm>
          <a:custGeom>
            <a:avLst/>
            <a:gdLst/>
            <a:ahLst/>
            <a:cxnLst/>
            <a:rect l="0" t="0" r="0" b="0"/>
            <a:pathLst>
              <a:path w="289561" h="30389">
                <a:moveTo>
                  <a:pt x="0" y="7527"/>
                </a:moveTo>
                <a:lnTo>
                  <a:pt x="0" y="7527"/>
                </a:lnTo>
                <a:lnTo>
                  <a:pt x="34274" y="7527"/>
                </a:lnTo>
                <a:lnTo>
                  <a:pt x="67824" y="3482"/>
                </a:lnTo>
                <a:lnTo>
                  <a:pt x="102807" y="378"/>
                </a:lnTo>
                <a:lnTo>
                  <a:pt x="136395" y="0"/>
                </a:lnTo>
                <a:lnTo>
                  <a:pt x="168335" y="6008"/>
                </a:lnTo>
                <a:lnTo>
                  <a:pt x="204121" y="15349"/>
                </a:lnTo>
                <a:lnTo>
                  <a:pt x="239945" y="21302"/>
                </a:lnTo>
                <a:lnTo>
                  <a:pt x="273138" y="28605"/>
                </a:lnTo>
                <a:lnTo>
                  <a:pt x="289560" y="3038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Shape-169">
            <a:extLst>
              <a:ext uri="{FF2B5EF4-FFF2-40B4-BE49-F238E27FC236}">
                <a16:creationId xmlns:a16="http://schemas.microsoft.com/office/drawing/2014/main" id="{0B1E2D40-A5A2-4EDF-BDF2-E69B3315E47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92150" y="4251960"/>
            <a:ext cx="194891" cy="22861"/>
          </a:xfrm>
          <a:custGeom>
            <a:avLst/>
            <a:gdLst/>
            <a:ahLst/>
            <a:cxnLst/>
            <a:rect l="0" t="0" r="0" b="0"/>
            <a:pathLst>
              <a:path w="194891" h="22861">
                <a:moveTo>
                  <a:pt x="4390" y="0"/>
                </a:moveTo>
                <a:lnTo>
                  <a:pt x="4390" y="0"/>
                </a:lnTo>
                <a:lnTo>
                  <a:pt x="0" y="0"/>
                </a:lnTo>
                <a:lnTo>
                  <a:pt x="36888" y="0"/>
                </a:lnTo>
                <a:lnTo>
                  <a:pt x="66418" y="4045"/>
                </a:lnTo>
                <a:lnTo>
                  <a:pt x="102156" y="7761"/>
                </a:lnTo>
                <a:lnTo>
                  <a:pt x="135932" y="13512"/>
                </a:lnTo>
                <a:lnTo>
                  <a:pt x="194890" y="2286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413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643BE-C8E5-40BE-9BAD-4B2AFE89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8A1E4-9EC4-4C6C-B344-7AAAA4A4F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" y="1127918"/>
            <a:ext cx="8001000" cy="46021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Assets</a:t>
            </a:r>
            <a:r>
              <a:rPr lang="en-US" dirty="0"/>
              <a:t>: 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things you own that have present or future monetary value Common examples of personal assets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11111"/>
                </a:solidFill>
                <a:effectLst/>
                <a:latin typeface="SourceSansPro"/>
              </a:rPr>
              <a:t>Cash</a:t>
            </a:r>
            <a:r>
              <a:rPr lang="en-US" dirty="0">
                <a:solidFill>
                  <a:srgbClr val="111111"/>
                </a:solidFill>
                <a:latin typeface="SourceSansPro"/>
              </a:rPr>
              <a:t>:  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checking, and </a:t>
            </a:r>
            <a:r>
              <a:rPr lang="en-US" b="0" i="0" u="sng" dirty="0">
                <a:solidFill>
                  <a:srgbClr val="2C40D0"/>
                </a:solidFill>
                <a:effectLst/>
                <a:latin typeface="SourceSansPro"/>
                <a:hlinkClick r:id="rId3"/>
              </a:rPr>
              <a:t>savings accounts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, CD values, money market accounts, physical cash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11111"/>
                </a:solidFill>
                <a:effectLst/>
                <a:latin typeface="SourceSansPro"/>
              </a:rPr>
              <a:t>Property - 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land, cars, boats, </a:t>
            </a:r>
            <a:r>
              <a:rPr lang="en-US" b="0" i="0" u="sng" dirty="0">
                <a:solidFill>
                  <a:srgbClr val="2C40D0"/>
                </a:solidFill>
                <a:effectLst/>
                <a:latin typeface="SourceSansPro"/>
                <a:hlinkClick r:id="rId4"/>
              </a:rPr>
              <a:t>collectibles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, </a:t>
            </a:r>
            <a:b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</a:b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household furnishings, jewelry, vehicles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11111"/>
                </a:solidFill>
                <a:effectLst/>
                <a:latin typeface="SourceSansPro"/>
              </a:rPr>
              <a:t>Investments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 – annuities, bonds, the cash </a:t>
            </a:r>
            <a:b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</a:b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value of </a:t>
            </a:r>
            <a:r>
              <a:rPr lang="en-US" b="0" i="0" u="sng" dirty="0">
                <a:solidFill>
                  <a:srgbClr val="2C40D0"/>
                </a:solidFill>
                <a:effectLst/>
                <a:latin typeface="SourceSansPro"/>
                <a:hlinkClick r:id="rId5"/>
              </a:rPr>
              <a:t>life insurance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 policies, mutual </a:t>
            </a:r>
            <a:b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</a:b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funds, pensions, retirement plans (IRA,</a:t>
            </a:r>
            <a:b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</a:b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401(k), etc.) stocks</a:t>
            </a:r>
          </a:p>
          <a:p>
            <a:r>
              <a:rPr lang="en-US" b="1" dirty="0">
                <a:solidFill>
                  <a:srgbClr val="FF0000"/>
                </a:solidFill>
              </a:rPr>
              <a:t>Debt: </a:t>
            </a:r>
            <a:r>
              <a:rPr lang="en-US" dirty="0">
                <a:solidFill>
                  <a:srgbClr val="202124"/>
                </a:solidFill>
                <a:latin typeface="Roboto"/>
              </a:rPr>
              <a:t>something, typically money, </a:t>
            </a:r>
            <a:br>
              <a:rPr lang="en-US" dirty="0">
                <a:solidFill>
                  <a:srgbClr val="202124"/>
                </a:solidFill>
                <a:latin typeface="Roboto"/>
              </a:rPr>
            </a:br>
            <a:r>
              <a:rPr lang="en-US" dirty="0">
                <a:solidFill>
                  <a:srgbClr val="202124"/>
                </a:solidFill>
                <a:latin typeface="Roboto"/>
              </a:rPr>
              <a:t>that is owed or due</a:t>
            </a:r>
          </a:p>
          <a:p>
            <a:pPr lvl="1"/>
            <a:r>
              <a:rPr lang="en-US" dirty="0"/>
              <a:t>Bills, loans (house, car, boat etc.)</a:t>
            </a:r>
          </a:p>
          <a:p>
            <a:pPr lvl="1"/>
            <a:r>
              <a:rPr lang="en-US" dirty="0"/>
              <a:t>Credit Card Debt</a:t>
            </a:r>
          </a:p>
          <a:p>
            <a:pPr lvl="1"/>
            <a:r>
              <a:rPr lang="en-US" dirty="0"/>
              <a:t>College Loans</a:t>
            </a:r>
          </a:p>
        </p:txBody>
      </p:sp>
      <p:pic>
        <p:nvPicPr>
          <p:cNvPr id="1028" name="Picture 4" descr="Debt GIFs | Tenor">
            <a:extLst>
              <a:ext uri="{FF2B5EF4-FFF2-40B4-BE49-F238E27FC236}">
                <a16:creationId xmlns:a16="http://schemas.microsoft.com/office/drawing/2014/main" id="{56FF852F-3112-40D3-9737-CCE80C9DD7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971800"/>
            <a:ext cx="29146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6839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B8107-A76F-45DA-AEC2-DEDF94148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609600"/>
            <a:ext cx="3962400" cy="4602163"/>
          </a:xfrm>
        </p:spPr>
        <p:txBody>
          <a:bodyPr/>
          <a:lstStyle/>
          <a:p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Fixed Expenses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payment amount stays the same each month:  </a:t>
            </a:r>
          </a:p>
          <a:p>
            <a:pPr lvl="1"/>
            <a:r>
              <a:rPr lang="en-US" dirty="0">
                <a:solidFill>
                  <a:srgbClr val="202124"/>
                </a:solidFill>
                <a:latin typeface="Roboto"/>
              </a:rPr>
              <a:t>Disposable income</a:t>
            </a:r>
          </a:p>
          <a:p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Variable Expenses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Roboto"/>
              </a:rPr>
              <a:t>the amount </a:t>
            </a:r>
            <a:r>
              <a:rPr lang="en-US" sz="2800" dirty="0">
                <a:solidFill>
                  <a:srgbClr val="202124"/>
                </a:solidFill>
                <a:latin typeface="Roboto"/>
              </a:rPr>
              <a:t>you spend 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Roboto"/>
              </a:rPr>
              <a:t>may vary each month</a:t>
            </a:r>
          </a:p>
          <a:p>
            <a:pPr lvl="1"/>
            <a:r>
              <a:rPr lang="en-US" dirty="0">
                <a:solidFill>
                  <a:srgbClr val="202124"/>
                </a:solidFill>
                <a:latin typeface="Roboto"/>
              </a:rPr>
              <a:t>Can be disposable or discretionary </a:t>
            </a:r>
            <a:endParaRPr lang="en-US" dirty="0"/>
          </a:p>
        </p:txBody>
      </p:sp>
      <p:pic>
        <p:nvPicPr>
          <p:cNvPr id="6146" name="Picture 2" descr="5 Budget Spreadsheet Expenses Not To Forget - Canadian Budget Binder">
            <a:extLst>
              <a:ext uri="{FF2B5EF4-FFF2-40B4-BE49-F238E27FC236}">
                <a16:creationId xmlns:a16="http://schemas.microsoft.com/office/drawing/2014/main" id="{9272F47A-CB79-41BC-BCCC-F5A05A06E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659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MARTInkShape-182">
            <a:extLst>
              <a:ext uri="{FF2B5EF4-FFF2-40B4-BE49-F238E27FC236}">
                <a16:creationId xmlns:a16="http://schemas.microsoft.com/office/drawing/2014/main" id="{42E80456-C19A-40F2-9C74-90B2C0D52E5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906950" y="5029200"/>
            <a:ext cx="179651" cy="144781"/>
          </a:xfrm>
          <a:custGeom>
            <a:avLst/>
            <a:gdLst/>
            <a:ahLst/>
            <a:cxnLst/>
            <a:rect l="0" t="0" r="0" b="0"/>
            <a:pathLst>
              <a:path w="179651" h="144781">
                <a:moveTo>
                  <a:pt x="4390" y="144780"/>
                </a:moveTo>
                <a:lnTo>
                  <a:pt x="4390" y="144780"/>
                </a:lnTo>
                <a:lnTo>
                  <a:pt x="345" y="144780"/>
                </a:lnTo>
                <a:lnTo>
                  <a:pt x="0" y="143934"/>
                </a:lnTo>
                <a:lnTo>
                  <a:pt x="1874" y="140734"/>
                </a:lnTo>
                <a:lnTo>
                  <a:pt x="32777" y="116596"/>
                </a:lnTo>
                <a:lnTo>
                  <a:pt x="64259" y="90803"/>
                </a:lnTo>
                <a:lnTo>
                  <a:pt x="91112" y="68580"/>
                </a:lnTo>
                <a:lnTo>
                  <a:pt x="124495" y="42333"/>
                </a:lnTo>
                <a:lnTo>
                  <a:pt x="155136" y="18814"/>
                </a:lnTo>
                <a:lnTo>
                  <a:pt x="17965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Shape-183">
            <a:extLst>
              <a:ext uri="{FF2B5EF4-FFF2-40B4-BE49-F238E27FC236}">
                <a16:creationId xmlns:a16="http://schemas.microsoft.com/office/drawing/2014/main" id="{CC15F4F9-F433-44C8-8692-C1F212E35E1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25228" y="4587241"/>
            <a:ext cx="159393" cy="30328"/>
          </a:xfrm>
          <a:custGeom>
            <a:avLst/>
            <a:gdLst/>
            <a:ahLst/>
            <a:cxnLst/>
            <a:rect l="0" t="0" r="0" b="0"/>
            <a:pathLst>
              <a:path w="159393" h="30328">
                <a:moveTo>
                  <a:pt x="14613" y="15239"/>
                </a:moveTo>
                <a:lnTo>
                  <a:pt x="14613" y="15239"/>
                </a:lnTo>
                <a:lnTo>
                  <a:pt x="6522" y="15239"/>
                </a:lnTo>
                <a:lnTo>
                  <a:pt x="4139" y="16086"/>
                </a:lnTo>
                <a:lnTo>
                  <a:pt x="2550" y="17497"/>
                </a:lnTo>
                <a:lnTo>
                  <a:pt x="0" y="21800"/>
                </a:lnTo>
                <a:lnTo>
                  <a:pt x="1908" y="24646"/>
                </a:lnTo>
                <a:lnTo>
                  <a:pt x="3603" y="26591"/>
                </a:lnTo>
                <a:lnTo>
                  <a:pt x="10002" y="28751"/>
                </a:lnTo>
                <a:lnTo>
                  <a:pt x="42252" y="30327"/>
                </a:lnTo>
                <a:lnTo>
                  <a:pt x="79057" y="26404"/>
                </a:lnTo>
                <a:lnTo>
                  <a:pt x="108871" y="15819"/>
                </a:lnTo>
                <a:lnTo>
                  <a:pt x="145901" y="4002"/>
                </a:lnTo>
                <a:lnTo>
                  <a:pt x="159392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Shape-184">
            <a:extLst>
              <a:ext uri="{FF2B5EF4-FFF2-40B4-BE49-F238E27FC236}">
                <a16:creationId xmlns:a16="http://schemas.microsoft.com/office/drawing/2014/main" id="{6D20BC39-F902-4E65-B3B6-8F643E0571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68440" y="4114800"/>
            <a:ext cx="129541" cy="30481"/>
          </a:xfrm>
          <a:custGeom>
            <a:avLst/>
            <a:gdLst/>
            <a:ahLst/>
            <a:cxnLst/>
            <a:rect l="0" t="0" r="0" b="0"/>
            <a:pathLst>
              <a:path w="129541" h="30481">
                <a:moveTo>
                  <a:pt x="0" y="0"/>
                </a:moveTo>
                <a:lnTo>
                  <a:pt x="0" y="0"/>
                </a:lnTo>
                <a:lnTo>
                  <a:pt x="10606" y="0"/>
                </a:lnTo>
                <a:lnTo>
                  <a:pt x="15438" y="2258"/>
                </a:lnTo>
                <a:lnTo>
                  <a:pt x="29484" y="10606"/>
                </a:lnTo>
                <a:lnTo>
                  <a:pt x="64089" y="16887"/>
                </a:lnTo>
                <a:lnTo>
                  <a:pt x="94625" y="23348"/>
                </a:lnTo>
                <a:lnTo>
                  <a:pt x="129540" y="3048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Shape-200">
            <a:extLst>
              <a:ext uri="{FF2B5EF4-FFF2-40B4-BE49-F238E27FC236}">
                <a16:creationId xmlns:a16="http://schemas.microsoft.com/office/drawing/2014/main" id="{0A4502A1-C19D-48E4-85EB-5FBC2746F08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599327" y="1600200"/>
            <a:ext cx="327254" cy="159707"/>
          </a:xfrm>
          <a:custGeom>
            <a:avLst/>
            <a:gdLst/>
            <a:ahLst/>
            <a:cxnLst/>
            <a:rect l="0" t="0" r="0" b="0"/>
            <a:pathLst>
              <a:path w="327254" h="159707">
                <a:moveTo>
                  <a:pt x="14833" y="152400"/>
                </a:moveTo>
                <a:lnTo>
                  <a:pt x="14833" y="152400"/>
                </a:lnTo>
                <a:lnTo>
                  <a:pt x="10787" y="152400"/>
                </a:lnTo>
                <a:lnTo>
                  <a:pt x="6544" y="154658"/>
                </a:lnTo>
                <a:lnTo>
                  <a:pt x="0" y="159706"/>
                </a:lnTo>
                <a:lnTo>
                  <a:pt x="3758" y="155882"/>
                </a:lnTo>
                <a:lnTo>
                  <a:pt x="10193" y="153948"/>
                </a:lnTo>
                <a:lnTo>
                  <a:pt x="23336" y="150601"/>
                </a:lnTo>
                <a:lnTo>
                  <a:pt x="54900" y="133379"/>
                </a:lnTo>
                <a:lnTo>
                  <a:pt x="91924" y="114055"/>
                </a:lnTo>
                <a:lnTo>
                  <a:pt x="121777" y="98987"/>
                </a:lnTo>
                <a:lnTo>
                  <a:pt x="154329" y="81541"/>
                </a:lnTo>
                <a:lnTo>
                  <a:pt x="188528" y="60284"/>
                </a:lnTo>
                <a:lnTo>
                  <a:pt x="210564" y="47113"/>
                </a:lnTo>
                <a:lnTo>
                  <a:pt x="245923" y="34091"/>
                </a:lnTo>
                <a:lnTo>
                  <a:pt x="276532" y="20732"/>
                </a:lnTo>
                <a:lnTo>
                  <a:pt x="312526" y="5469"/>
                </a:lnTo>
                <a:lnTo>
                  <a:pt x="32725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45" name="SMARTInkShape-Group87">
            <a:extLst>
              <a:ext uri="{FF2B5EF4-FFF2-40B4-BE49-F238E27FC236}">
                <a16:creationId xmlns:a16="http://schemas.microsoft.com/office/drawing/2014/main" id="{D986E36B-230D-44DC-8B46-CD4E7F95A508}"/>
              </a:ext>
            </a:extLst>
          </p:cNvPr>
          <p:cNvGrpSpPr/>
          <p:nvPr/>
        </p:nvGrpSpPr>
        <p:grpSpPr>
          <a:xfrm>
            <a:off x="7048500" y="1356360"/>
            <a:ext cx="1112521" cy="609601"/>
            <a:chOff x="7048500" y="1356360"/>
            <a:chExt cx="1112521" cy="609601"/>
          </a:xfrm>
        </p:grpSpPr>
        <p:sp>
          <p:nvSpPr>
            <p:cNvPr id="59" name="SMARTInkShape-212">
              <a:extLst>
                <a:ext uri="{FF2B5EF4-FFF2-40B4-BE49-F238E27FC236}">
                  <a16:creationId xmlns:a16="http://schemas.microsoft.com/office/drawing/2014/main" id="{FC6CAA10-F25B-4E4B-A0CE-05CDE7059C6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970520" y="1882140"/>
              <a:ext cx="190501" cy="83821"/>
            </a:xfrm>
            <a:custGeom>
              <a:avLst/>
              <a:gdLst/>
              <a:ahLst/>
              <a:cxnLst/>
              <a:rect l="0" t="0" r="0" b="0"/>
              <a:pathLst>
                <a:path w="190501" h="83821">
                  <a:moveTo>
                    <a:pt x="0" y="83820"/>
                  </a:moveTo>
                  <a:lnTo>
                    <a:pt x="0" y="83820"/>
                  </a:lnTo>
                  <a:lnTo>
                    <a:pt x="6931" y="66416"/>
                  </a:lnTo>
                  <a:lnTo>
                    <a:pt x="14652" y="56047"/>
                  </a:lnTo>
                  <a:lnTo>
                    <a:pt x="40653" y="40690"/>
                  </a:lnTo>
                  <a:lnTo>
                    <a:pt x="67739" y="30502"/>
                  </a:lnTo>
                  <a:lnTo>
                    <a:pt x="102074" y="20330"/>
                  </a:lnTo>
                  <a:lnTo>
                    <a:pt x="123083" y="15247"/>
                  </a:lnTo>
                  <a:lnTo>
                    <a:pt x="160536" y="677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13">
              <a:extLst>
                <a:ext uri="{FF2B5EF4-FFF2-40B4-BE49-F238E27FC236}">
                  <a16:creationId xmlns:a16="http://schemas.microsoft.com/office/drawing/2014/main" id="{722BE44E-AC66-46B0-9B93-034C803E558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673340" y="1798320"/>
              <a:ext cx="426721" cy="91441"/>
            </a:xfrm>
            <a:custGeom>
              <a:avLst/>
              <a:gdLst/>
              <a:ahLst/>
              <a:cxnLst/>
              <a:rect l="0" t="0" r="0" b="0"/>
              <a:pathLst>
                <a:path w="426721" h="91441">
                  <a:moveTo>
                    <a:pt x="0" y="91440"/>
                  </a:moveTo>
                  <a:lnTo>
                    <a:pt x="0" y="91440"/>
                  </a:lnTo>
                  <a:lnTo>
                    <a:pt x="0" y="87395"/>
                  </a:lnTo>
                  <a:lnTo>
                    <a:pt x="12136" y="76789"/>
                  </a:lnTo>
                  <a:lnTo>
                    <a:pt x="45922" y="64118"/>
                  </a:lnTo>
                  <a:lnTo>
                    <a:pt x="81153" y="55216"/>
                  </a:lnTo>
                  <a:lnTo>
                    <a:pt x="108881" y="46836"/>
                  </a:lnTo>
                  <a:lnTo>
                    <a:pt x="140395" y="39725"/>
                  </a:lnTo>
                  <a:lnTo>
                    <a:pt x="174158" y="33742"/>
                  </a:lnTo>
                  <a:lnTo>
                    <a:pt x="208918" y="28261"/>
                  </a:lnTo>
                  <a:lnTo>
                    <a:pt x="244125" y="20745"/>
                  </a:lnTo>
                  <a:lnTo>
                    <a:pt x="280373" y="13453"/>
                  </a:lnTo>
                  <a:lnTo>
                    <a:pt x="299522" y="11509"/>
                  </a:lnTo>
                  <a:lnTo>
                    <a:pt x="337167" y="8502"/>
                  </a:lnTo>
                  <a:lnTo>
                    <a:pt x="370833" y="4343"/>
                  </a:lnTo>
                  <a:lnTo>
                    <a:pt x="406209" y="1287"/>
                  </a:lnTo>
                  <a:lnTo>
                    <a:pt x="4267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14">
              <a:extLst>
                <a:ext uri="{FF2B5EF4-FFF2-40B4-BE49-F238E27FC236}">
                  <a16:creationId xmlns:a16="http://schemas.microsoft.com/office/drawing/2014/main" id="{657C6FD0-D9B9-499F-87F3-0BBC7464D2D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388422" y="1645920"/>
              <a:ext cx="643059" cy="220981"/>
            </a:xfrm>
            <a:custGeom>
              <a:avLst/>
              <a:gdLst/>
              <a:ahLst/>
              <a:cxnLst/>
              <a:rect l="0" t="0" r="0" b="0"/>
              <a:pathLst>
                <a:path w="643059" h="220981">
                  <a:moveTo>
                    <a:pt x="18218" y="220980"/>
                  </a:moveTo>
                  <a:lnTo>
                    <a:pt x="18218" y="220980"/>
                  </a:lnTo>
                  <a:lnTo>
                    <a:pt x="10128" y="220980"/>
                  </a:lnTo>
                  <a:lnTo>
                    <a:pt x="3898" y="218722"/>
                  </a:lnTo>
                  <a:lnTo>
                    <a:pt x="1052" y="216935"/>
                  </a:lnTo>
                  <a:lnTo>
                    <a:pt x="0" y="215743"/>
                  </a:lnTo>
                  <a:lnTo>
                    <a:pt x="146" y="214949"/>
                  </a:lnTo>
                  <a:lnTo>
                    <a:pt x="29854" y="196921"/>
                  </a:lnTo>
                  <a:lnTo>
                    <a:pt x="59765" y="182525"/>
                  </a:lnTo>
                  <a:lnTo>
                    <a:pt x="97697" y="165277"/>
                  </a:lnTo>
                  <a:lnTo>
                    <a:pt x="127202" y="151350"/>
                  </a:lnTo>
                  <a:lnTo>
                    <a:pt x="160071" y="136693"/>
                  </a:lnTo>
                  <a:lnTo>
                    <a:pt x="194435" y="121713"/>
                  </a:lnTo>
                  <a:lnTo>
                    <a:pt x="230309" y="106588"/>
                  </a:lnTo>
                  <a:lnTo>
                    <a:pt x="249359" y="98999"/>
                  </a:lnTo>
                  <a:lnTo>
                    <a:pt x="268832" y="91399"/>
                  </a:lnTo>
                  <a:lnTo>
                    <a:pt x="288587" y="83793"/>
                  </a:lnTo>
                  <a:lnTo>
                    <a:pt x="308531" y="76182"/>
                  </a:lnTo>
                  <a:lnTo>
                    <a:pt x="328600" y="68568"/>
                  </a:lnTo>
                  <a:lnTo>
                    <a:pt x="348752" y="61799"/>
                  </a:lnTo>
                  <a:lnTo>
                    <a:pt x="368961" y="55592"/>
                  </a:lnTo>
                  <a:lnTo>
                    <a:pt x="389206" y="49762"/>
                  </a:lnTo>
                  <a:lnTo>
                    <a:pt x="408631" y="44181"/>
                  </a:lnTo>
                  <a:lnTo>
                    <a:pt x="446017" y="33465"/>
                  </a:lnTo>
                  <a:lnTo>
                    <a:pt x="482389" y="23058"/>
                  </a:lnTo>
                  <a:lnTo>
                    <a:pt x="518310" y="13635"/>
                  </a:lnTo>
                  <a:lnTo>
                    <a:pt x="554030" y="6624"/>
                  </a:lnTo>
                  <a:lnTo>
                    <a:pt x="582888" y="2944"/>
                  </a:lnTo>
                  <a:lnTo>
                    <a:pt x="615917" y="872"/>
                  </a:lnTo>
                  <a:lnTo>
                    <a:pt x="6430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15">
              <a:extLst>
                <a:ext uri="{FF2B5EF4-FFF2-40B4-BE49-F238E27FC236}">
                  <a16:creationId xmlns:a16="http://schemas.microsoft.com/office/drawing/2014/main" id="{50A201C4-7AD6-4FB2-9817-D2B91D1A51F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662905" y="1356360"/>
              <a:ext cx="353336" cy="410860"/>
            </a:xfrm>
            <a:custGeom>
              <a:avLst/>
              <a:gdLst/>
              <a:ahLst/>
              <a:cxnLst/>
              <a:rect l="0" t="0" r="0" b="0"/>
              <a:pathLst>
                <a:path w="353336" h="410860">
                  <a:moveTo>
                    <a:pt x="117115" y="0"/>
                  </a:moveTo>
                  <a:lnTo>
                    <a:pt x="117115" y="0"/>
                  </a:lnTo>
                  <a:lnTo>
                    <a:pt x="109025" y="0"/>
                  </a:lnTo>
                  <a:lnTo>
                    <a:pt x="105796" y="1693"/>
                  </a:lnTo>
                  <a:lnTo>
                    <a:pt x="72396" y="35392"/>
                  </a:lnTo>
                  <a:lnTo>
                    <a:pt x="47227" y="72090"/>
                  </a:lnTo>
                  <a:lnTo>
                    <a:pt x="19490" y="105868"/>
                  </a:lnTo>
                  <a:lnTo>
                    <a:pt x="4101" y="137000"/>
                  </a:lnTo>
                  <a:lnTo>
                    <a:pt x="0" y="151482"/>
                  </a:lnTo>
                  <a:lnTo>
                    <a:pt x="999" y="163563"/>
                  </a:lnTo>
                  <a:lnTo>
                    <a:pt x="8539" y="184270"/>
                  </a:lnTo>
                  <a:lnTo>
                    <a:pt x="20680" y="200174"/>
                  </a:lnTo>
                  <a:lnTo>
                    <a:pt x="44421" y="204091"/>
                  </a:lnTo>
                  <a:lnTo>
                    <a:pt x="59689" y="200491"/>
                  </a:lnTo>
                  <a:lnTo>
                    <a:pt x="93873" y="184039"/>
                  </a:lnTo>
                  <a:lnTo>
                    <a:pt x="127019" y="150296"/>
                  </a:lnTo>
                  <a:lnTo>
                    <a:pt x="141592" y="133903"/>
                  </a:lnTo>
                  <a:lnTo>
                    <a:pt x="150803" y="114182"/>
                  </a:lnTo>
                  <a:lnTo>
                    <a:pt x="154957" y="78599"/>
                  </a:lnTo>
                  <a:lnTo>
                    <a:pt x="155043" y="75260"/>
                  </a:lnTo>
                  <a:lnTo>
                    <a:pt x="154254" y="73033"/>
                  </a:lnTo>
                  <a:lnTo>
                    <a:pt x="152881" y="71549"/>
                  </a:lnTo>
                  <a:lnTo>
                    <a:pt x="148638" y="69167"/>
                  </a:lnTo>
                  <a:lnTo>
                    <a:pt x="141126" y="68632"/>
                  </a:lnTo>
                  <a:lnTo>
                    <a:pt x="140743" y="69461"/>
                  </a:lnTo>
                  <a:lnTo>
                    <a:pt x="140316" y="72641"/>
                  </a:lnTo>
                  <a:lnTo>
                    <a:pt x="142384" y="76876"/>
                  </a:lnTo>
                  <a:lnTo>
                    <a:pt x="144121" y="79191"/>
                  </a:lnTo>
                  <a:lnTo>
                    <a:pt x="154321" y="114780"/>
                  </a:lnTo>
                  <a:lnTo>
                    <a:pt x="176086" y="146014"/>
                  </a:lnTo>
                  <a:lnTo>
                    <a:pt x="195964" y="181587"/>
                  </a:lnTo>
                  <a:lnTo>
                    <a:pt x="210280" y="211190"/>
                  </a:lnTo>
                  <a:lnTo>
                    <a:pt x="221955" y="241410"/>
                  </a:lnTo>
                  <a:lnTo>
                    <a:pt x="239055" y="271813"/>
                  </a:lnTo>
                  <a:lnTo>
                    <a:pt x="249389" y="302270"/>
                  </a:lnTo>
                  <a:lnTo>
                    <a:pt x="251980" y="331896"/>
                  </a:lnTo>
                  <a:lnTo>
                    <a:pt x="247958" y="365092"/>
                  </a:lnTo>
                  <a:lnTo>
                    <a:pt x="245541" y="379856"/>
                  </a:lnTo>
                  <a:lnTo>
                    <a:pt x="238822" y="392063"/>
                  </a:lnTo>
                  <a:lnTo>
                    <a:pt x="225520" y="404410"/>
                  </a:lnTo>
                  <a:lnTo>
                    <a:pt x="215813" y="408338"/>
                  </a:lnTo>
                  <a:lnTo>
                    <a:pt x="191738" y="410859"/>
                  </a:lnTo>
                  <a:lnTo>
                    <a:pt x="174034" y="407251"/>
                  </a:lnTo>
                  <a:lnTo>
                    <a:pt x="158063" y="396774"/>
                  </a:lnTo>
                  <a:lnTo>
                    <a:pt x="142606" y="378901"/>
                  </a:lnTo>
                  <a:lnTo>
                    <a:pt x="131348" y="357518"/>
                  </a:lnTo>
                  <a:lnTo>
                    <a:pt x="126041" y="327537"/>
                  </a:lnTo>
                  <a:lnTo>
                    <a:pt x="125314" y="312365"/>
                  </a:lnTo>
                  <a:lnTo>
                    <a:pt x="137016" y="275846"/>
                  </a:lnTo>
                  <a:lnTo>
                    <a:pt x="157892" y="238277"/>
                  </a:lnTo>
                  <a:lnTo>
                    <a:pt x="190270" y="206146"/>
                  </a:lnTo>
                  <a:lnTo>
                    <a:pt x="223363" y="183000"/>
                  </a:lnTo>
                  <a:lnTo>
                    <a:pt x="259980" y="164101"/>
                  </a:lnTo>
                  <a:lnTo>
                    <a:pt x="293595" y="151822"/>
                  </a:lnTo>
                  <a:lnTo>
                    <a:pt x="325004" y="146866"/>
                  </a:lnTo>
                  <a:lnTo>
                    <a:pt x="353335" y="1371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16">
              <a:extLst>
                <a:ext uri="{FF2B5EF4-FFF2-40B4-BE49-F238E27FC236}">
                  <a16:creationId xmlns:a16="http://schemas.microsoft.com/office/drawing/2014/main" id="{CC04AEFA-A289-450B-850B-136B185DC70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155180" y="1417320"/>
              <a:ext cx="410996" cy="220893"/>
            </a:xfrm>
            <a:custGeom>
              <a:avLst/>
              <a:gdLst/>
              <a:ahLst/>
              <a:cxnLst/>
              <a:rect l="0" t="0" r="0" b="0"/>
              <a:pathLst>
                <a:path w="410996" h="220893">
                  <a:moveTo>
                    <a:pt x="0" y="190500"/>
                  </a:moveTo>
                  <a:lnTo>
                    <a:pt x="0" y="190500"/>
                  </a:lnTo>
                  <a:lnTo>
                    <a:pt x="4045" y="186455"/>
                  </a:lnTo>
                  <a:lnTo>
                    <a:pt x="12805" y="186727"/>
                  </a:lnTo>
                  <a:lnTo>
                    <a:pt x="47249" y="196086"/>
                  </a:lnTo>
                  <a:lnTo>
                    <a:pt x="84624" y="205840"/>
                  </a:lnTo>
                  <a:lnTo>
                    <a:pt x="114538" y="213390"/>
                  </a:lnTo>
                  <a:lnTo>
                    <a:pt x="144850" y="218731"/>
                  </a:lnTo>
                  <a:lnTo>
                    <a:pt x="181388" y="220536"/>
                  </a:lnTo>
                  <a:lnTo>
                    <a:pt x="217455" y="220892"/>
                  </a:lnTo>
                  <a:lnTo>
                    <a:pt x="244900" y="218705"/>
                  </a:lnTo>
                  <a:lnTo>
                    <a:pt x="266438" y="214416"/>
                  </a:lnTo>
                  <a:lnTo>
                    <a:pt x="269913" y="212370"/>
                  </a:lnTo>
                  <a:lnTo>
                    <a:pt x="276031" y="205582"/>
                  </a:lnTo>
                  <a:lnTo>
                    <a:pt x="279314" y="199179"/>
                  </a:lnTo>
                  <a:lnTo>
                    <a:pt x="281162" y="188556"/>
                  </a:lnTo>
                  <a:lnTo>
                    <a:pt x="281909" y="150631"/>
                  </a:lnTo>
                  <a:lnTo>
                    <a:pt x="281940" y="122718"/>
                  </a:lnTo>
                  <a:lnTo>
                    <a:pt x="281940" y="126202"/>
                  </a:lnTo>
                  <a:lnTo>
                    <a:pt x="284198" y="130314"/>
                  </a:lnTo>
                  <a:lnTo>
                    <a:pt x="313940" y="161514"/>
                  </a:lnTo>
                  <a:lnTo>
                    <a:pt x="350679" y="182839"/>
                  </a:lnTo>
                  <a:lnTo>
                    <a:pt x="375941" y="194728"/>
                  </a:lnTo>
                  <a:lnTo>
                    <a:pt x="397277" y="197673"/>
                  </a:lnTo>
                  <a:lnTo>
                    <a:pt x="400318" y="196129"/>
                  </a:lnTo>
                  <a:lnTo>
                    <a:pt x="405955" y="189897"/>
                  </a:lnTo>
                  <a:lnTo>
                    <a:pt x="409024" y="181483"/>
                  </a:lnTo>
                  <a:lnTo>
                    <a:pt x="410995" y="162284"/>
                  </a:lnTo>
                  <a:lnTo>
                    <a:pt x="403127" y="126577"/>
                  </a:lnTo>
                  <a:lnTo>
                    <a:pt x="393765" y="100440"/>
                  </a:lnTo>
                  <a:lnTo>
                    <a:pt x="379476" y="68852"/>
                  </a:lnTo>
                  <a:lnTo>
                    <a:pt x="357605" y="32774"/>
                  </a:lnTo>
                  <a:lnTo>
                    <a:pt x="33528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4" name="SMARTInkShape-217">
              <a:extLst>
                <a:ext uri="{FF2B5EF4-FFF2-40B4-BE49-F238E27FC236}">
                  <a16:creationId xmlns:a16="http://schemas.microsoft.com/office/drawing/2014/main" id="{83619D44-5248-442C-BFBA-7591DC18715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048500" y="1432560"/>
              <a:ext cx="220981" cy="429410"/>
            </a:xfrm>
            <a:custGeom>
              <a:avLst/>
              <a:gdLst/>
              <a:ahLst/>
              <a:cxnLst/>
              <a:rect l="0" t="0" r="0" b="0"/>
              <a:pathLst>
                <a:path w="220981" h="429410">
                  <a:moveTo>
                    <a:pt x="0" y="0"/>
                  </a:moveTo>
                  <a:lnTo>
                    <a:pt x="0" y="0"/>
                  </a:lnTo>
                  <a:lnTo>
                    <a:pt x="2259" y="33134"/>
                  </a:lnTo>
                  <a:lnTo>
                    <a:pt x="10606" y="65530"/>
                  </a:lnTo>
                  <a:lnTo>
                    <a:pt x="21957" y="94581"/>
                  </a:lnTo>
                  <a:lnTo>
                    <a:pt x="32000" y="128683"/>
                  </a:lnTo>
                  <a:lnTo>
                    <a:pt x="39905" y="155406"/>
                  </a:lnTo>
                  <a:lnTo>
                    <a:pt x="48215" y="184216"/>
                  </a:lnTo>
                  <a:lnTo>
                    <a:pt x="54732" y="213954"/>
                  </a:lnTo>
                  <a:lnTo>
                    <a:pt x="62707" y="244104"/>
                  </a:lnTo>
                  <a:lnTo>
                    <a:pt x="71896" y="274437"/>
                  </a:lnTo>
                  <a:lnTo>
                    <a:pt x="81624" y="304852"/>
                  </a:lnTo>
                  <a:lnTo>
                    <a:pt x="92577" y="342445"/>
                  </a:lnTo>
                  <a:lnTo>
                    <a:pt x="101185" y="375033"/>
                  </a:lnTo>
                  <a:lnTo>
                    <a:pt x="110831" y="408608"/>
                  </a:lnTo>
                  <a:lnTo>
                    <a:pt x="113996" y="429409"/>
                  </a:lnTo>
                  <a:lnTo>
                    <a:pt x="114097" y="429359"/>
                  </a:lnTo>
                  <a:lnTo>
                    <a:pt x="114165" y="428479"/>
                  </a:lnTo>
                  <a:lnTo>
                    <a:pt x="103736" y="408116"/>
                  </a:lnTo>
                  <a:lnTo>
                    <a:pt x="96058" y="393052"/>
                  </a:lnTo>
                  <a:lnTo>
                    <a:pt x="86130" y="360770"/>
                  </a:lnTo>
                  <a:lnTo>
                    <a:pt x="72839" y="323547"/>
                  </a:lnTo>
                  <a:lnTo>
                    <a:pt x="63135" y="295352"/>
                  </a:lnTo>
                  <a:lnTo>
                    <a:pt x="55435" y="265888"/>
                  </a:lnTo>
                  <a:lnTo>
                    <a:pt x="49192" y="235859"/>
                  </a:lnTo>
                  <a:lnTo>
                    <a:pt x="43593" y="205580"/>
                  </a:lnTo>
                  <a:lnTo>
                    <a:pt x="40542" y="177446"/>
                  </a:lnTo>
                  <a:lnTo>
                    <a:pt x="36565" y="140066"/>
                  </a:lnTo>
                  <a:lnTo>
                    <a:pt x="32283" y="107541"/>
                  </a:lnTo>
                  <a:lnTo>
                    <a:pt x="33272" y="78713"/>
                  </a:lnTo>
                  <a:lnTo>
                    <a:pt x="38311" y="50598"/>
                  </a:lnTo>
                  <a:lnTo>
                    <a:pt x="41863" y="44219"/>
                  </a:lnTo>
                  <a:lnTo>
                    <a:pt x="46263" y="40820"/>
                  </a:lnTo>
                  <a:lnTo>
                    <a:pt x="48622" y="39913"/>
                  </a:lnTo>
                  <a:lnTo>
                    <a:pt x="51040" y="40155"/>
                  </a:lnTo>
                  <a:lnTo>
                    <a:pt x="72144" y="52050"/>
                  </a:lnTo>
                  <a:lnTo>
                    <a:pt x="91642" y="71586"/>
                  </a:lnTo>
                  <a:lnTo>
                    <a:pt x="115845" y="103699"/>
                  </a:lnTo>
                  <a:lnTo>
                    <a:pt x="133572" y="132702"/>
                  </a:lnTo>
                  <a:lnTo>
                    <a:pt x="149550" y="166789"/>
                  </a:lnTo>
                  <a:lnTo>
                    <a:pt x="165008" y="203700"/>
                  </a:lnTo>
                  <a:lnTo>
                    <a:pt x="176268" y="237403"/>
                  </a:lnTo>
                  <a:lnTo>
                    <a:pt x="184965" y="272883"/>
                  </a:lnTo>
                  <a:lnTo>
                    <a:pt x="192905" y="306162"/>
                  </a:lnTo>
                  <a:lnTo>
                    <a:pt x="203174" y="341664"/>
                  </a:lnTo>
                  <a:lnTo>
                    <a:pt x="215897" y="376792"/>
                  </a:lnTo>
                  <a:lnTo>
                    <a:pt x="220980" y="3886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90690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1_MYPF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00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0000"/>
      </a:accent6>
      <a:hlink>
        <a:srgbClr val="007DBC"/>
      </a:hlink>
      <a:folHlink>
        <a:srgbClr val="99CC00"/>
      </a:folHlink>
    </a:clrScheme>
    <a:fontScheme name="1_MYPF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P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YP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YP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YP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YP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YP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YP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YP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YP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YP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YP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YP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EA0000"/>
    </a:accent2>
    <a:accent3>
      <a:srgbClr val="FFFFFF"/>
    </a:accent3>
    <a:accent4>
      <a:srgbClr val="000000"/>
    </a:accent4>
    <a:accent5>
      <a:srgbClr val="DAEDEF"/>
    </a:accent5>
    <a:accent6>
      <a:srgbClr val="D40000"/>
    </a:accent6>
    <a:hlink>
      <a:srgbClr val="007DBC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MYPF</Template>
  <TotalTime>1473</TotalTime>
  <Words>995</Words>
  <Application>Microsoft Office PowerPoint</Application>
  <PresentationFormat>On-screen Show (4:3)</PresentationFormat>
  <Paragraphs>92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Google Sans</vt:lpstr>
      <vt:lpstr>Roboto</vt:lpstr>
      <vt:lpstr>SourceSansPro</vt:lpstr>
      <vt:lpstr>Times New Roman</vt:lpstr>
      <vt:lpstr>Wingdings</vt:lpstr>
      <vt:lpstr>1_MYPF</vt:lpstr>
      <vt:lpstr>Budget</vt:lpstr>
      <vt:lpstr>Common Bank Fees</vt:lpstr>
      <vt:lpstr>PowerPoint Presentation</vt:lpstr>
      <vt:lpstr>How to Prevent /Avoid Overdraft Fees?</vt:lpstr>
      <vt:lpstr>Overdraft Protection</vt:lpstr>
      <vt:lpstr>Money For Spending and Savings</vt:lpstr>
      <vt:lpstr>Money For Spending and Savings</vt:lpstr>
      <vt:lpstr>Assets </vt:lpstr>
      <vt:lpstr>PowerPoint Presentation</vt:lpstr>
      <vt:lpstr>Assets?</vt:lpstr>
      <vt:lpstr>PowerPoint Presentation</vt:lpstr>
      <vt:lpstr>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Cassie Vetter</cp:lastModifiedBy>
  <cp:revision>3</cp:revision>
  <dcterms:created xsi:type="dcterms:W3CDTF">2011-10-30T14:53:41Z</dcterms:created>
  <dcterms:modified xsi:type="dcterms:W3CDTF">2025-04-08T18:15:19Z</dcterms:modified>
</cp:coreProperties>
</file>